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85" r:id="rId2"/>
    <p:sldId id="257" r:id="rId3"/>
    <p:sldId id="286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7BE8768-C851-47A9-97CF-2DB411419FC0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5871ED-603B-42B0-A875-D335342776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F84CF-3D0C-403A-B3DB-31655FBBDEB6}" type="datetimeFigureOut">
              <a:rPr lang="en-US" smtClean="0"/>
              <a:pPr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1FCAF-C118-46B5-92D5-5839861972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>
                <a:solidFill>
                  <a:srgbClr val="FF0000"/>
                </a:solidFill>
                <a:latin typeface="Algerian" pitchFamily="82" charset="0"/>
              </a:rPr>
              <a:t>Settlement – Part 1</a:t>
            </a:r>
            <a:endParaRPr lang="en-US" b="1" u="sng" dirty="0">
              <a:solidFill>
                <a:srgbClr val="FF0000"/>
              </a:solidFill>
              <a:latin typeface="Algerian" pitchFamily="82" charset="0"/>
            </a:endParaRPr>
          </a:p>
        </p:txBody>
      </p:sp>
      <p:pic>
        <p:nvPicPr>
          <p:cNvPr id="1026" name="Picture 2" descr="The Habitant’s H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3267075" cy="2428875"/>
          </a:xfrm>
          <a:prstGeom prst="rect">
            <a:avLst/>
          </a:prstGeom>
          <a:noFill/>
        </p:spPr>
      </p:pic>
      <p:pic>
        <p:nvPicPr>
          <p:cNvPr id="1028" name="Picture 4" descr="http://www.grandriveruel.ca/images/iroquioslonghous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789040"/>
            <a:ext cx="4316779" cy="3068960"/>
          </a:xfrm>
          <a:prstGeom prst="rect">
            <a:avLst/>
          </a:prstGeom>
          <a:noFill/>
        </p:spPr>
      </p:pic>
      <p:pic>
        <p:nvPicPr>
          <p:cNvPr id="1030" name="Picture 6" descr="http://memory.loc.gov/ammem/award97/ndfahtml/images/hult_sod_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268760"/>
            <a:ext cx="3528392" cy="2458809"/>
          </a:xfrm>
          <a:prstGeom prst="rect">
            <a:avLst/>
          </a:prstGeom>
          <a:noFill/>
        </p:spPr>
      </p:pic>
      <p:pic>
        <p:nvPicPr>
          <p:cNvPr id="1032" name="Picture 8" descr="http://www.royalsaskmuseum.ca/research/images/tipi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437112"/>
            <a:ext cx="4086871" cy="1534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Settlement Definitions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/>
          </a:bodyPr>
          <a:lstStyle/>
          <a:p>
            <a:pPr hangingPunct="0"/>
            <a:r>
              <a:rPr lang="en-US" b="1" dirty="0"/>
              <a:t>Rural</a:t>
            </a:r>
            <a:r>
              <a:rPr lang="en-US" dirty="0"/>
              <a:t> </a:t>
            </a:r>
          </a:p>
          <a:p>
            <a:pPr hangingPunct="0">
              <a:buNone/>
            </a:pPr>
            <a:r>
              <a:rPr lang="en-US" dirty="0"/>
              <a:t> </a:t>
            </a:r>
          </a:p>
          <a:p>
            <a:pPr hangingPunct="0"/>
            <a:r>
              <a:rPr lang="en-US" b="1" dirty="0"/>
              <a:t>Urban</a:t>
            </a:r>
            <a:r>
              <a:rPr lang="en-US" dirty="0"/>
              <a:t> </a:t>
            </a:r>
            <a:endParaRPr lang="en-US" dirty="0" smtClean="0"/>
          </a:p>
          <a:p>
            <a:pPr hangingPunct="0">
              <a:buNone/>
            </a:pPr>
            <a:r>
              <a:rPr lang="en-US" dirty="0"/>
              <a:t> </a:t>
            </a:r>
          </a:p>
          <a:p>
            <a:pPr hangingPunct="0"/>
            <a:r>
              <a:rPr lang="en-US" b="1" dirty="0"/>
              <a:t>Urbanization</a:t>
            </a:r>
            <a:r>
              <a:rPr lang="en-US" dirty="0"/>
              <a:t> </a:t>
            </a:r>
            <a:endParaRPr lang="en-US" dirty="0" smtClean="0"/>
          </a:p>
          <a:p>
            <a:pPr hangingPunct="0"/>
            <a:endParaRPr lang="en-US" dirty="0"/>
          </a:p>
          <a:p>
            <a:pPr hangingPunct="0"/>
            <a:r>
              <a:rPr lang="en-US" b="1" dirty="0"/>
              <a:t>Rural-Urban fringe</a:t>
            </a:r>
            <a:r>
              <a:rPr lang="en-US" dirty="0"/>
              <a:t> </a:t>
            </a:r>
            <a:endParaRPr lang="en-US" dirty="0" smtClean="0"/>
          </a:p>
          <a:p>
            <a:pPr hangingPunc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Settlement </a:t>
            </a:r>
            <a:r>
              <a:rPr lang="en-CA" b="1" u="sng" dirty="0" smtClean="0"/>
              <a:t>Definitions (</a:t>
            </a:r>
            <a:r>
              <a:rPr lang="en-CA" b="1" u="sng" dirty="0" err="1" smtClean="0"/>
              <a:t>con’t</a:t>
            </a:r>
            <a:r>
              <a:rPr lang="en-CA" b="1" u="sng" dirty="0" smtClean="0"/>
              <a:t>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/>
          </a:bodyPr>
          <a:lstStyle/>
          <a:p>
            <a:pPr hangingPunct="0"/>
            <a:r>
              <a:rPr lang="en-US" dirty="0"/>
              <a:t> </a:t>
            </a:r>
            <a:r>
              <a:rPr lang="en-US" b="1" dirty="0" smtClean="0"/>
              <a:t>Land </a:t>
            </a:r>
            <a:r>
              <a:rPr lang="en-US" b="1" dirty="0"/>
              <a:t>use</a:t>
            </a:r>
            <a:r>
              <a:rPr lang="en-US" dirty="0"/>
              <a:t> </a:t>
            </a:r>
            <a:endParaRPr lang="en-US" dirty="0" smtClean="0"/>
          </a:p>
          <a:p>
            <a:pPr hangingPunc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hangingPunct="0">
              <a:buNone/>
            </a:pPr>
            <a:endParaRPr lang="en-US" dirty="0"/>
          </a:p>
          <a:p>
            <a:pPr hangingPunct="0"/>
            <a:r>
              <a:rPr lang="en-US" b="1" dirty="0"/>
              <a:t>Urban Sprawl</a:t>
            </a:r>
            <a:r>
              <a:rPr lang="en-US" dirty="0"/>
              <a:t> </a:t>
            </a:r>
            <a:endParaRPr lang="en-US" dirty="0" smtClean="0"/>
          </a:p>
          <a:p>
            <a:pPr hangingPunc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hangingPunct="0">
              <a:buNone/>
            </a:pPr>
            <a:endParaRPr lang="en-US" dirty="0"/>
          </a:p>
          <a:p>
            <a:pPr hangingPunct="0"/>
            <a:r>
              <a:rPr lang="en-US" b="1" dirty="0"/>
              <a:t>Zoning by-law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/>
              <a:t>What was the difference between how the First Nations and Europeans used the land?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u="sng" dirty="0" smtClean="0"/>
              <a:t>In the Beginning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Canada was mainly a </a:t>
            </a:r>
            <a:r>
              <a:rPr lang="en-US" dirty="0" smtClean="0"/>
              <a:t>_______ </a:t>
            </a:r>
            <a:r>
              <a:rPr lang="en-US" dirty="0"/>
              <a:t>country in the early stages of it’s development.  The system of rural development used, varied depending on the </a:t>
            </a:r>
            <a:r>
              <a:rPr lang="en-US" dirty="0" smtClean="0"/>
              <a:t>_______ of </a:t>
            </a:r>
            <a:r>
              <a:rPr lang="en-US" dirty="0"/>
              <a:t>Canada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CA" b="1" u="sng" dirty="0" smtClean="0"/>
              <a:t>3 </a:t>
            </a:r>
            <a:r>
              <a:rPr lang="en-CA" b="1" u="sng" dirty="0" smtClean="0"/>
              <a:t>systems</a:t>
            </a:r>
            <a:r>
              <a:rPr lang="en-CA" dirty="0" smtClean="0"/>
              <a:t>                                </a:t>
            </a:r>
            <a:r>
              <a:rPr lang="en-CA" b="1" u="sng" dirty="0" smtClean="0"/>
              <a:t>Region of Canada</a:t>
            </a:r>
            <a:endParaRPr lang="en-CA" b="1" u="sng" dirty="0" smtClean="0"/>
          </a:p>
          <a:p>
            <a:pPr marL="514350" indent="-514350">
              <a:buAutoNum type="arabicPeriod"/>
            </a:pPr>
            <a:r>
              <a:rPr lang="en-CA" dirty="0" smtClean="0"/>
              <a:t>		</a:t>
            </a:r>
          </a:p>
          <a:p>
            <a:pPr marL="514350" indent="-514350">
              <a:buNone/>
            </a:pPr>
            <a:r>
              <a:rPr lang="en-CA" dirty="0" smtClean="0"/>
              <a:t>2. 	</a:t>
            </a:r>
          </a:p>
          <a:p>
            <a:pPr marL="514350" indent="-514350">
              <a:buNone/>
            </a:pPr>
            <a:r>
              <a:rPr lang="en-CA" dirty="0" smtClean="0"/>
              <a:t>3. </a:t>
            </a:r>
            <a:endParaRPr lang="en-US" dirty="0" smtClean="0"/>
          </a:p>
          <a:p>
            <a:endParaRPr lang="en-CA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Long -Lot System (p. 121)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10000"/>
          </a:bodyPr>
          <a:lstStyle/>
          <a:p>
            <a:pPr hangingPunct="0">
              <a:buNone/>
            </a:pPr>
            <a:r>
              <a:rPr lang="en-US" dirty="0"/>
              <a:t> </a:t>
            </a:r>
          </a:p>
          <a:p>
            <a:pPr hangingPunct="0"/>
            <a:r>
              <a:rPr lang="en-US" b="1" dirty="0"/>
              <a:t>This system was used in </a:t>
            </a:r>
            <a:r>
              <a:rPr lang="en-US" b="1" dirty="0" smtClean="0"/>
              <a:t>_______ </a:t>
            </a:r>
            <a:r>
              <a:rPr lang="en-US" b="1" dirty="0"/>
              <a:t>and began with the </a:t>
            </a:r>
            <a:r>
              <a:rPr lang="en-US" b="1" dirty="0" smtClean="0"/>
              <a:t>________________ </a:t>
            </a:r>
            <a:r>
              <a:rPr lang="en-US" b="1" dirty="0"/>
              <a:t>system along the St. Lawrence River.  The same system was then used along the many other </a:t>
            </a:r>
            <a:r>
              <a:rPr lang="en-US" b="1" dirty="0" smtClean="0"/>
              <a:t>_____ </a:t>
            </a:r>
            <a:r>
              <a:rPr lang="en-US" b="1" dirty="0"/>
              <a:t>of Quebec and can even be seen in </a:t>
            </a:r>
            <a:r>
              <a:rPr lang="en-US" b="1" dirty="0" smtClean="0"/>
              <a:t>____________Ontario </a:t>
            </a:r>
            <a:r>
              <a:rPr lang="en-US" b="1" dirty="0"/>
              <a:t>along the </a:t>
            </a:r>
            <a:r>
              <a:rPr lang="en-US" b="1" dirty="0" smtClean="0"/>
              <a:t>___________ </a:t>
            </a:r>
            <a:r>
              <a:rPr lang="en-US" b="1" dirty="0"/>
              <a:t>River.  The river was the major </a:t>
            </a:r>
            <a:r>
              <a:rPr lang="en-US" b="1" dirty="0" smtClean="0"/>
              <a:t>_____________ </a:t>
            </a:r>
            <a:r>
              <a:rPr lang="en-US" b="1" dirty="0"/>
              <a:t>route so it was advantageous to have water access.  Long skinny </a:t>
            </a:r>
            <a:r>
              <a:rPr lang="en-US" b="1" dirty="0" smtClean="0"/>
              <a:t>_____________ sections </a:t>
            </a:r>
            <a:r>
              <a:rPr lang="en-US" b="1" dirty="0"/>
              <a:t>of land provided all the farmers with </a:t>
            </a:r>
            <a:r>
              <a:rPr lang="en-US" b="1" dirty="0" smtClean="0"/>
              <a:t>____________ </a:t>
            </a:r>
            <a:r>
              <a:rPr lang="en-US" b="1" dirty="0"/>
              <a:t>access.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Ontario Township System (p. 122)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 hangingPunct="0">
              <a:buNone/>
            </a:pPr>
            <a:r>
              <a:rPr lang="en-US" dirty="0"/>
              <a:t> </a:t>
            </a:r>
          </a:p>
          <a:p>
            <a:pPr hangingPunct="0"/>
            <a:r>
              <a:rPr lang="en-US" dirty="0" smtClean="0"/>
              <a:t>___________ </a:t>
            </a:r>
            <a:r>
              <a:rPr lang="en-US" dirty="0"/>
              <a:t>system was developed by the British Government.  It was a system in which the land was divided into a </a:t>
            </a:r>
            <a:r>
              <a:rPr lang="en-US" dirty="0" smtClean="0"/>
              <a:t>______.  </a:t>
            </a:r>
            <a:r>
              <a:rPr lang="en-US" dirty="0"/>
              <a:t>Each piece of the grid was called a </a:t>
            </a:r>
            <a:r>
              <a:rPr lang="en-US" dirty="0" smtClean="0"/>
              <a:t>________ </a:t>
            </a:r>
            <a:r>
              <a:rPr lang="en-US" dirty="0"/>
              <a:t>and the pieces tended to be </a:t>
            </a:r>
            <a:r>
              <a:rPr lang="en-US" dirty="0" smtClean="0"/>
              <a:t>__________.  </a:t>
            </a:r>
            <a:r>
              <a:rPr lang="en-US" dirty="0"/>
              <a:t>A </a:t>
            </a:r>
            <a:r>
              <a:rPr lang="en-US" dirty="0" smtClean="0"/>
              <a:t>_____ </a:t>
            </a:r>
            <a:r>
              <a:rPr lang="en-US" dirty="0"/>
              <a:t>line was drawn along a natural border (usually </a:t>
            </a:r>
            <a:r>
              <a:rPr lang="en-US" dirty="0" smtClean="0"/>
              <a:t>________).  __________ </a:t>
            </a:r>
            <a:r>
              <a:rPr lang="en-US" dirty="0"/>
              <a:t>were then measured out and were divided by concession </a:t>
            </a:r>
            <a:r>
              <a:rPr lang="en-US" dirty="0" smtClean="0"/>
              <a:t>_______ </a:t>
            </a:r>
            <a:r>
              <a:rPr lang="en-US" dirty="0"/>
              <a:t>(generally east -west).  These were then crossed at right angles by side roads.  Each concession was then divided into </a:t>
            </a:r>
            <a:r>
              <a:rPr lang="en-US" dirty="0" smtClean="0"/>
              <a:t>______ </a:t>
            </a:r>
            <a:r>
              <a:rPr lang="en-US" dirty="0"/>
              <a:t>that varied in size.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Quarter Sections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pPr hangingPunct="0">
              <a:buNone/>
            </a:pPr>
            <a:endParaRPr lang="en-US" dirty="0"/>
          </a:p>
          <a:p>
            <a:pPr hangingPunct="0"/>
            <a:r>
              <a:rPr lang="en-US" dirty="0"/>
              <a:t>Out </a:t>
            </a:r>
            <a:r>
              <a:rPr lang="en-US" dirty="0" smtClean="0"/>
              <a:t>_________, </a:t>
            </a:r>
            <a:r>
              <a:rPr lang="en-US" dirty="0"/>
              <a:t>they didn’t have as many natural borders to develop a </a:t>
            </a:r>
            <a:r>
              <a:rPr lang="en-US" dirty="0" smtClean="0"/>
              <a:t>__________.  </a:t>
            </a:r>
            <a:r>
              <a:rPr lang="en-US" dirty="0"/>
              <a:t>So they use a system similar to the Midwest USA where land was divided into parcels of </a:t>
            </a:r>
            <a:r>
              <a:rPr lang="en-US" dirty="0" smtClean="0"/>
              <a:t>____ </a:t>
            </a:r>
            <a:r>
              <a:rPr lang="en-US" dirty="0"/>
              <a:t>mile by </a:t>
            </a:r>
            <a:r>
              <a:rPr lang="en-US" dirty="0" smtClean="0"/>
              <a:t>___ </a:t>
            </a:r>
            <a:r>
              <a:rPr lang="en-US" dirty="0"/>
              <a:t>mile.  These were then divided </a:t>
            </a:r>
            <a:r>
              <a:rPr lang="en-US" dirty="0" smtClean="0"/>
              <a:t>by</a:t>
            </a:r>
            <a:r>
              <a:rPr lang="en-US" dirty="0" smtClean="0"/>
              <a:t> ____ </a:t>
            </a:r>
            <a:r>
              <a:rPr lang="en-US" dirty="0"/>
              <a:t>to create </a:t>
            </a:r>
            <a:r>
              <a:rPr lang="en-US" dirty="0" smtClean="0"/>
              <a:t>___ sections</a:t>
            </a:r>
            <a:r>
              <a:rPr lang="en-US" dirty="0"/>
              <a:t>.  Hence the name </a:t>
            </a:r>
            <a:r>
              <a:rPr lang="en-US" dirty="0" smtClean="0"/>
              <a:t>__________ </a:t>
            </a:r>
            <a:r>
              <a:rPr lang="en-US" dirty="0"/>
              <a:t>section to represent one of these.  Roads tend to run at </a:t>
            </a:r>
            <a:r>
              <a:rPr lang="en-US" dirty="0" smtClean="0"/>
              <a:t>1 mile intervals </a:t>
            </a:r>
            <a:r>
              <a:rPr lang="en-US" dirty="0"/>
              <a:t>to allow access to each part of the quarter section.  Most of these are </a:t>
            </a:r>
            <a:r>
              <a:rPr lang="en-US" dirty="0" smtClean="0"/>
              <a:t>______ </a:t>
            </a:r>
            <a:r>
              <a:rPr lang="en-US" dirty="0"/>
              <a:t>roads</a:t>
            </a:r>
            <a:r>
              <a:rPr lang="en-US" dirty="0" smtClean="0"/>
              <a:t>. The lines run </a:t>
            </a:r>
            <a:r>
              <a:rPr lang="en-US" dirty="0" smtClean="0"/>
              <a:t>_______-</a:t>
            </a:r>
            <a:r>
              <a:rPr lang="en-US" dirty="0" smtClean="0"/>
              <a:t>south and </a:t>
            </a:r>
            <a:r>
              <a:rPr lang="en-US" dirty="0" smtClean="0"/>
              <a:t>east-______.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175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Settlement – Part 1</vt:lpstr>
      <vt:lpstr>Settlement Definitions</vt:lpstr>
      <vt:lpstr>Settlement Definitions (con’t)</vt:lpstr>
      <vt:lpstr>What was the difference between how the First Nations and Europeans used the land? </vt:lpstr>
      <vt:lpstr>In the Beginning</vt:lpstr>
      <vt:lpstr>Long -Lot System (p. 121) </vt:lpstr>
      <vt:lpstr>Ontario Township System (p. 122) </vt:lpstr>
      <vt:lpstr>Quarter Sections </vt:lpstr>
    </vt:vector>
  </TitlesOfParts>
  <Company>Upper Canada District School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UCDSB</dc:creator>
  <cp:lastModifiedBy>UCDSB</cp:lastModifiedBy>
  <cp:revision>32</cp:revision>
  <dcterms:created xsi:type="dcterms:W3CDTF">2010-03-08T15:56:45Z</dcterms:created>
  <dcterms:modified xsi:type="dcterms:W3CDTF">2012-04-10T02:27:29Z</dcterms:modified>
</cp:coreProperties>
</file>