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258" r:id="rId4"/>
    <p:sldId id="259" r:id="rId5"/>
    <p:sldId id="260" r:id="rId6"/>
    <p:sldId id="271" r:id="rId7"/>
    <p:sldId id="261" r:id="rId8"/>
    <p:sldId id="270" r:id="rId9"/>
    <p:sldId id="262" r:id="rId10"/>
    <p:sldId id="272"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F84CF-3D0C-403A-B3DB-31655FBBDEB6}"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84CF-3D0C-403A-B3DB-31655FBBDEB6}"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84CF-3D0C-403A-B3DB-31655FBBDEB6}"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F84CF-3D0C-403A-B3DB-31655FBBDEB6}"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F84CF-3D0C-403A-B3DB-31655FBBDEB6}" type="datetimeFigureOut">
              <a:rPr lang="en-US" smtClean="0"/>
              <a:pPr/>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F84CF-3D0C-403A-B3DB-31655FBBDEB6}"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F84CF-3D0C-403A-B3DB-31655FBBDEB6}" type="datetimeFigureOut">
              <a:rPr lang="en-US" smtClean="0"/>
              <a:pPr/>
              <a:t>4/9/2012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F84CF-3D0C-403A-B3DB-31655FBBDEB6}" type="datetimeFigureOut">
              <a:rPr lang="en-US" smtClean="0"/>
              <a:pPr/>
              <a:t>4/9/2012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F84CF-3D0C-403A-B3DB-31655FBBDEB6}" type="datetimeFigureOut">
              <a:rPr lang="en-US" smtClean="0"/>
              <a:pPr/>
              <a:t>4/9/2012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F84CF-3D0C-403A-B3DB-31655FBBDEB6}"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F84CF-3D0C-403A-B3DB-31655FBBDEB6}" type="datetimeFigureOut">
              <a:rPr lang="en-US" smtClean="0"/>
              <a:pPr/>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FCAF-C118-46B5-92D5-5839861972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F84CF-3D0C-403A-B3DB-31655FBBDEB6}" type="datetimeFigureOut">
              <a:rPr lang="en-US" smtClean="0"/>
              <a:pPr/>
              <a:t>4/9/2012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1FCAF-C118-46B5-92D5-5839861972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solidFill>
                  <a:srgbClr val="FF0000"/>
                </a:solidFill>
                <a:latin typeface="Algerian" pitchFamily="82" charset="0"/>
              </a:rPr>
              <a:t>Settlement – Part 1</a:t>
            </a:r>
            <a:endParaRPr lang="en-US" b="1" u="sng" dirty="0">
              <a:solidFill>
                <a:srgbClr val="FF0000"/>
              </a:solidFill>
              <a:latin typeface="Algerian" pitchFamily="82" charset="0"/>
            </a:endParaRPr>
          </a:p>
        </p:txBody>
      </p:sp>
      <p:pic>
        <p:nvPicPr>
          <p:cNvPr id="1026" name="Picture 2" descr="The Habitant’s Home"/>
          <p:cNvPicPr>
            <a:picLocks noChangeAspect="1" noChangeArrowheads="1"/>
          </p:cNvPicPr>
          <p:nvPr/>
        </p:nvPicPr>
        <p:blipFill>
          <a:blip r:embed="rId2" cstate="print"/>
          <a:srcRect/>
          <a:stretch>
            <a:fillRect/>
          </a:stretch>
        </p:blipFill>
        <p:spPr bwMode="auto">
          <a:xfrm>
            <a:off x="251520" y="1196752"/>
            <a:ext cx="3267075" cy="2428875"/>
          </a:xfrm>
          <a:prstGeom prst="rect">
            <a:avLst/>
          </a:prstGeom>
          <a:noFill/>
        </p:spPr>
      </p:pic>
      <p:pic>
        <p:nvPicPr>
          <p:cNvPr id="1028" name="Picture 4" descr="http://www.grandriveruel.ca/images/iroquioslonghouse.jpg"/>
          <p:cNvPicPr>
            <a:picLocks noChangeAspect="1" noChangeArrowheads="1"/>
          </p:cNvPicPr>
          <p:nvPr/>
        </p:nvPicPr>
        <p:blipFill>
          <a:blip r:embed="rId3" cstate="print"/>
          <a:srcRect/>
          <a:stretch>
            <a:fillRect/>
          </a:stretch>
        </p:blipFill>
        <p:spPr bwMode="auto">
          <a:xfrm>
            <a:off x="251520" y="3789040"/>
            <a:ext cx="4316779" cy="3068960"/>
          </a:xfrm>
          <a:prstGeom prst="rect">
            <a:avLst/>
          </a:prstGeom>
          <a:noFill/>
        </p:spPr>
      </p:pic>
      <p:pic>
        <p:nvPicPr>
          <p:cNvPr id="1030" name="Picture 6" descr="http://memory.loc.gov/ammem/award97/ndfahtml/images/hult_sod_01.jpg"/>
          <p:cNvPicPr>
            <a:picLocks noChangeAspect="1" noChangeArrowheads="1"/>
          </p:cNvPicPr>
          <p:nvPr/>
        </p:nvPicPr>
        <p:blipFill>
          <a:blip r:embed="rId4" cstate="print"/>
          <a:srcRect/>
          <a:stretch>
            <a:fillRect/>
          </a:stretch>
        </p:blipFill>
        <p:spPr bwMode="auto">
          <a:xfrm>
            <a:off x="4788024" y="1268760"/>
            <a:ext cx="3528392" cy="2458809"/>
          </a:xfrm>
          <a:prstGeom prst="rect">
            <a:avLst/>
          </a:prstGeom>
          <a:noFill/>
        </p:spPr>
      </p:pic>
      <p:pic>
        <p:nvPicPr>
          <p:cNvPr id="1032" name="Picture 8" descr="http://www.royalsaskmuseum.ca/research/images/tipi-1.jpg"/>
          <p:cNvPicPr>
            <a:picLocks noChangeAspect="1" noChangeArrowheads="1"/>
          </p:cNvPicPr>
          <p:nvPr/>
        </p:nvPicPr>
        <p:blipFill>
          <a:blip r:embed="rId5" cstate="print"/>
          <a:srcRect/>
          <a:stretch>
            <a:fillRect/>
          </a:stretch>
        </p:blipFill>
        <p:spPr bwMode="auto">
          <a:xfrm>
            <a:off x="4716016" y="4437112"/>
            <a:ext cx="4086871" cy="153423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landsurveyinghistory.ab.ca/images/Background/systems.jpg"/>
          <p:cNvPicPr>
            <a:picLocks noChangeAspect="1" noChangeArrowheads="1"/>
          </p:cNvPicPr>
          <p:nvPr/>
        </p:nvPicPr>
        <p:blipFill>
          <a:blip r:embed="rId2" cstate="print"/>
          <a:srcRect/>
          <a:stretch>
            <a:fillRect/>
          </a:stretch>
        </p:blipFill>
        <p:spPr bwMode="auto">
          <a:xfrm>
            <a:off x="1357290" y="0"/>
            <a:ext cx="5786478" cy="66367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9702" name="Picture 6"/>
          <p:cNvPicPr>
            <a:picLocks noChangeAspect="1" noChangeArrowheads="1"/>
          </p:cNvPicPr>
          <p:nvPr/>
        </p:nvPicPr>
        <p:blipFill>
          <a:blip r:embed="rId2" cstate="print"/>
          <a:srcRect/>
          <a:stretch>
            <a:fillRect/>
          </a:stretch>
        </p:blipFill>
        <p:spPr bwMode="auto">
          <a:xfrm>
            <a:off x="1143000" y="723900"/>
            <a:ext cx="6856413"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t>Settlement Definitions</a:t>
            </a:r>
            <a:endParaRPr lang="en-US" b="1" u="sng" dirty="0"/>
          </a:p>
        </p:txBody>
      </p:sp>
      <p:sp>
        <p:nvSpPr>
          <p:cNvPr id="3" name="Content Placeholder 2"/>
          <p:cNvSpPr>
            <a:spLocks noGrp="1"/>
          </p:cNvSpPr>
          <p:nvPr>
            <p:ph idx="1"/>
          </p:nvPr>
        </p:nvSpPr>
        <p:spPr>
          <a:xfrm>
            <a:off x="457200" y="1285860"/>
            <a:ext cx="8229600" cy="5072098"/>
          </a:xfrm>
        </p:spPr>
        <p:txBody>
          <a:bodyPr>
            <a:normAutofit fontScale="47500" lnSpcReduction="20000"/>
          </a:bodyPr>
          <a:lstStyle/>
          <a:p>
            <a:pPr hangingPunct="0"/>
            <a:r>
              <a:rPr lang="en-US" b="1" dirty="0"/>
              <a:t>Rural</a:t>
            </a:r>
            <a:r>
              <a:rPr lang="en-US" dirty="0"/>
              <a:t> </a:t>
            </a:r>
          </a:p>
          <a:p>
            <a:pPr hangingPunct="0">
              <a:buNone/>
            </a:pPr>
            <a:r>
              <a:rPr lang="en-US" dirty="0" smtClean="0"/>
              <a:t>-</a:t>
            </a:r>
            <a:r>
              <a:rPr lang="en-US" dirty="0"/>
              <a:t>an area that doesn’t include settlements of 1000 people or more.</a:t>
            </a:r>
          </a:p>
          <a:p>
            <a:pPr hangingPunct="0">
              <a:buNone/>
            </a:pPr>
            <a:r>
              <a:rPr lang="en-US" dirty="0"/>
              <a:t> </a:t>
            </a:r>
          </a:p>
          <a:p>
            <a:pPr hangingPunct="0"/>
            <a:r>
              <a:rPr lang="en-US" b="1" dirty="0"/>
              <a:t>Urban</a:t>
            </a:r>
            <a:r>
              <a:rPr lang="en-US" dirty="0"/>
              <a:t> </a:t>
            </a:r>
            <a:endParaRPr lang="en-US" dirty="0" smtClean="0"/>
          </a:p>
          <a:p>
            <a:pPr hangingPunct="0">
              <a:buNone/>
            </a:pPr>
            <a:r>
              <a:rPr lang="en-US" dirty="0" smtClean="0"/>
              <a:t>- </a:t>
            </a:r>
            <a:r>
              <a:rPr lang="en-US" dirty="0"/>
              <a:t>areas including cities and towns that have more than 1000 people.</a:t>
            </a:r>
          </a:p>
          <a:p>
            <a:pPr hangingPunct="0">
              <a:buNone/>
            </a:pPr>
            <a:r>
              <a:rPr lang="en-US" dirty="0"/>
              <a:t> </a:t>
            </a:r>
          </a:p>
          <a:p>
            <a:pPr hangingPunct="0"/>
            <a:r>
              <a:rPr lang="en-US" b="1" dirty="0"/>
              <a:t>Urbanization</a:t>
            </a:r>
            <a:r>
              <a:rPr lang="en-US" dirty="0"/>
              <a:t> </a:t>
            </a:r>
            <a:endParaRPr lang="en-US" dirty="0" smtClean="0"/>
          </a:p>
          <a:p>
            <a:pPr hangingPunct="0">
              <a:buNone/>
            </a:pPr>
            <a:r>
              <a:rPr lang="en-US" dirty="0" smtClean="0"/>
              <a:t>-</a:t>
            </a:r>
            <a:r>
              <a:rPr lang="en-US" dirty="0"/>
              <a:t>a process by which so many people move into rural areas close to existing cities </a:t>
            </a:r>
            <a:r>
              <a:rPr lang="en-US" dirty="0" smtClean="0"/>
              <a:t>that these </a:t>
            </a:r>
            <a:r>
              <a:rPr lang="en-US" dirty="0"/>
              <a:t>areas become urban.</a:t>
            </a:r>
          </a:p>
          <a:p>
            <a:pPr hangingPunct="0"/>
            <a:endParaRPr lang="en-US" dirty="0"/>
          </a:p>
          <a:p>
            <a:pPr hangingPunct="0"/>
            <a:r>
              <a:rPr lang="en-US" b="1" dirty="0"/>
              <a:t>Rural-Urban fringe</a:t>
            </a:r>
            <a:r>
              <a:rPr lang="en-US" dirty="0"/>
              <a:t> </a:t>
            </a:r>
            <a:endParaRPr lang="en-US" dirty="0" smtClean="0"/>
          </a:p>
          <a:p>
            <a:pPr hangingPunct="0">
              <a:buNone/>
            </a:pPr>
            <a:r>
              <a:rPr lang="en-US" dirty="0" smtClean="0"/>
              <a:t>- </a:t>
            </a:r>
            <a:r>
              <a:rPr lang="en-US" dirty="0"/>
              <a:t>the zone where the city and surrounding countryside meet</a:t>
            </a:r>
          </a:p>
          <a:p>
            <a:pPr hangingPunct="0">
              <a:buNone/>
            </a:pPr>
            <a:r>
              <a:rPr lang="en-US" dirty="0"/>
              <a:t> </a:t>
            </a:r>
          </a:p>
          <a:p>
            <a:pPr hangingPunct="0"/>
            <a:r>
              <a:rPr lang="en-US" b="1" dirty="0"/>
              <a:t>Land use</a:t>
            </a:r>
            <a:r>
              <a:rPr lang="en-US" dirty="0"/>
              <a:t> </a:t>
            </a:r>
            <a:endParaRPr lang="en-US" dirty="0" smtClean="0"/>
          </a:p>
          <a:p>
            <a:pPr hangingPunct="0">
              <a:buNone/>
            </a:pPr>
            <a:r>
              <a:rPr lang="en-US" dirty="0" smtClean="0"/>
              <a:t>- </a:t>
            </a:r>
            <a:r>
              <a:rPr lang="en-US" dirty="0"/>
              <a:t>various ways people use the land</a:t>
            </a:r>
          </a:p>
          <a:p>
            <a:pPr hangingPunct="0">
              <a:buNone/>
            </a:pPr>
            <a:r>
              <a:rPr lang="en-US" dirty="0"/>
              <a:t> </a:t>
            </a:r>
          </a:p>
          <a:p>
            <a:pPr hangingPunct="0"/>
            <a:r>
              <a:rPr lang="en-US" b="1" dirty="0"/>
              <a:t>Urban Sprawl</a:t>
            </a:r>
            <a:r>
              <a:rPr lang="en-US" dirty="0"/>
              <a:t> </a:t>
            </a:r>
            <a:endParaRPr lang="en-US" dirty="0" smtClean="0"/>
          </a:p>
          <a:p>
            <a:pPr hangingPunct="0">
              <a:buNone/>
            </a:pPr>
            <a:r>
              <a:rPr lang="en-US" dirty="0" smtClean="0"/>
              <a:t>-</a:t>
            </a:r>
            <a:r>
              <a:rPr lang="en-US" dirty="0"/>
              <a:t>urban growth that occurs quickly and is sometimes out of control</a:t>
            </a:r>
          </a:p>
          <a:p>
            <a:pPr hangingPunct="0">
              <a:buNone/>
            </a:pPr>
            <a:r>
              <a:rPr lang="en-US" dirty="0"/>
              <a:t> </a:t>
            </a:r>
          </a:p>
          <a:p>
            <a:pPr hangingPunct="0"/>
            <a:r>
              <a:rPr lang="en-US" b="1" dirty="0"/>
              <a:t>Zoning by-law</a:t>
            </a:r>
            <a:r>
              <a:rPr lang="en-US" dirty="0"/>
              <a:t> </a:t>
            </a:r>
            <a:endParaRPr lang="en-US" dirty="0" smtClean="0"/>
          </a:p>
          <a:p>
            <a:pPr hangingPunct="0">
              <a:buNone/>
            </a:pPr>
            <a:r>
              <a:rPr lang="en-US" dirty="0" smtClean="0"/>
              <a:t>- a law that controls where, how much, or what kind of development takes place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 calcmode="lin" valueType="num">
                                      <p:cBhvr additive="base">
                                        <p:cTn id="3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anim calcmode="lin" valueType="num">
                                      <p:cBhvr additive="base">
                                        <p:cTn id="4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What was the difference between how the First Nations and Europeans used the land?</a:t>
            </a:r>
            <a:r>
              <a:rPr lang="en-US" dirty="0"/>
              <a:t/>
            </a:r>
            <a:br>
              <a:rPr lang="en-US" dirty="0"/>
            </a:br>
            <a:endParaRPr lang="en-US" dirty="0"/>
          </a:p>
        </p:txBody>
      </p:sp>
      <p:pic>
        <p:nvPicPr>
          <p:cNvPr id="18434" name="Picture 2" descr="http://www.gov.mb.ca/conservation/firstnations/images/fishingcamp.jpg"/>
          <p:cNvPicPr>
            <a:picLocks noChangeAspect="1" noChangeArrowheads="1"/>
          </p:cNvPicPr>
          <p:nvPr/>
        </p:nvPicPr>
        <p:blipFill>
          <a:blip r:embed="rId2" cstate="print"/>
          <a:srcRect/>
          <a:stretch>
            <a:fillRect/>
          </a:stretch>
        </p:blipFill>
        <p:spPr bwMode="auto">
          <a:xfrm>
            <a:off x="214281" y="1000108"/>
            <a:ext cx="5133875" cy="3286148"/>
          </a:xfrm>
          <a:prstGeom prst="rect">
            <a:avLst/>
          </a:prstGeom>
          <a:noFill/>
        </p:spPr>
      </p:pic>
      <p:pic>
        <p:nvPicPr>
          <p:cNvPr id="18436" name="Picture 4" descr="http://media-cdn.tripadvisor.com/media/photo-s/01/03/13/85/a-scene-from-quebec-city.jpg"/>
          <p:cNvPicPr>
            <a:picLocks noChangeAspect="1" noChangeArrowheads="1"/>
          </p:cNvPicPr>
          <p:nvPr/>
        </p:nvPicPr>
        <p:blipFill>
          <a:blip r:embed="rId3" cstate="print"/>
          <a:srcRect/>
          <a:stretch>
            <a:fillRect/>
          </a:stretch>
        </p:blipFill>
        <p:spPr bwMode="auto">
          <a:xfrm>
            <a:off x="4357686" y="3249756"/>
            <a:ext cx="4524370" cy="3389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t>In the Beginning</a:t>
            </a:r>
            <a:endParaRPr lang="en-US" b="1" u="sng" dirty="0"/>
          </a:p>
        </p:txBody>
      </p:sp>
      <p:sp>
        <p:nvSpPr>
          <p:cNvPr id="3" name="Content Placeholder 2"/>
          <p:cNvSpPr>
            <a:spLocks noGrp="1"/>
          </p:cNvSpPr>
          <p:nvPr>
            <p:ph idx="1"/>
          </p:nvPr>
        </p:nvSpPr>
        <p:spPr/>
        <p:txBody>
          <a:bodyPr>
            <a:normAutofit/>
          </a:bodyPr>
          <a:lstStyle/>
          <a:p>
            <a:r>
              <a:rPr lang="en-US" dirty="0"/>
              <a:t>Canada was mainly a rural country in the early stages of it’s development.  The system of rural development used, varied depending on the region of Canada</a:t>
            </a:r>
            <a:r>
              <a:rPr lang="en-US" dirty="0" smtClean="0"/>
              <a:t>.</a:t>
            </a:r>
          </a:p>
          <a:p>
            <a:pPr>
              <a:buNone/>
            </a:pPr>
            <a:r>
              <a:rPr lang="en-CA" b="1" u="sng" dirty="0" smtClean="0"/>
              <a:t>3 systems</a:t>
            </a:r>
          </a:p>
          <a:p>
            <a:pPr marL="514350" indent="-514350">
              <a:buAutoNum type="arabicPeriod"/>
            </a:pPr>
            <a:r>
              <a:rPr lang="en-CA" dirty="0" smtClean="0"/>
              <a:t>Long lots		</a:t>
            </a:r>
          </a:p>
          <a:p>
            <a:pPr marL="514350" indent="-514350">
              <a:buNone/>
            </a:pPr>
            <a:r>
              <a:rPr lang="en-CA" dirty="0" smtClean="0"/>
              <a:t>2. Townships	</a:t>
            </a:r>
          </a:p>
          <a:p>
            <a:pPr marL="514350" indent="-514350">
              <a:buNone/>
            </a:pPr>
            <a:r>
              <a:rPr lang="en-CA" dirty="0" smtClean="0"/>
              <a:t>3. Quarter sections</a:t>
            </a:r>
            <a:endParaRPr lang="en-US" dirty="0" smtClean="0"/>
          </a:p>
          <a:p>
            <a:endParaRPr lang="en-CA" dirty="0" smtClean="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Long -Lot System (p. 121)</a:t>
            </a:r>
            <a:r>
              <a:rPr lang="en-US" dirty="0" smtClean="0"/>
              <a:t/>
            </a:r>
            <a:br>
              <a:rPr lang="en-US" dirty="0" smtClean="0"/>
            </a:br>
            <a:endParaRPr lang="en-US" dirty="0"/>
          </a:p>
        </p:txBody>
      </p:sp>
      <p:sp>
        <p:nvSpPr>
          <p:cNvPr id="3" name="Content Placeholder 2"/>
          <p:cNvSpPr>
            <a:spLocks noGrp="1"/>
          </p:cNvSpPr>
          <p:nvPr>
            <p:ph idx="1"/>
          </p:nvPr>
        </p:nvSpPr>
        <p:spPr>
          <a:xfrm>
            <a:off x="457200" y="1214422"/>
            <a:ext cx="8229600" cy="4911741"/>
          </a:xfrm>
        </p:spPr>
        <p:txBody>
          <a:bodyPr>
            <a:normAutofit fontScale="92500"/>
          </a:bodyPr>
          <a:lstStyle/>
          <a:p>
            <a:pPr hangingPunct="0">
              <a:buNone/>
            </a:pPr>
            <a:r>
              <a:rPr lang="en-US" dirty="0"/>
              <a:t> </a:t>
            </a:r>
          </a:p>
          <a:p>
            <a:pPr hangingPunct="0"/>
            <a:r>
              <a:rPr lang="en-US" b="1" dirty="0"/>
              <a:t>This system was used in Quebec and began with the </a:t>
            </a:r>
            <a:r>
              <a:rPr lang="en-US" b="1" dirty="0" err="1"/>
              <a:t>Seigneury</a:t>
            </a:r>
            <a:r>
              <a:rPr lang="en-US" b="1" dirty="0"/>
              <a:t> system along the St. Lawrence River.  The same system was then used along the many other rivers of Quebec and can even be seen in Eastern Ontario along the Ottawa River.  The river was the major transportation route so it was advantageous to have water access.  Long skinny rectangular sections of land provided all the farmers with water access.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ng_lot_system.JPG (347145 bytes)"/>
          <p:cNvPicPr>
            <a:picLocks noChangeAspect="1" noChangeArrowheads="1"/>
          </p:cNvPicPr>
          <p:nvPr/>
        </p:nvPicPr>
        <p:blipFill>
          <a:blip r:embed="rId2" cstate="print"/>
          <a:srcRect/>
          <a:stretch>
            <a:fillRect/>
          </a:stretch>
        </p:blipFill>
        <p:spPr bwMode="auto">
          <a:xfrm>
            <a:off x="2000232" y="214290"/>
            <a:ext cx="4786346" cy="61828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Ontario Township System (p. 122)</a:t>
            </a:r>
            <a:r>
              <a:rPr lang="en-US" dirty="0" smtClean="0"/>
              <a:t/>
            </a:r>
            <a:br>
              <a:rPr lang="en-US" dirty="0" smtClean="0"/>
            </a:br>
            <a:endParaRPr lang="en-US" dirty="0"/>
          </a:p>
        </p:txBody>
      </p:sp>
      <p:sp>
        <p:nvSpPr>
          <p:cNvPr id="3" name="Content Placeholder 2"/>
          <p:cNvSpPr>
            <a:spLocks noGrp="1"/>
          </p:cNvSpPr>
          <p:nvPr>
            <p:ph idx="1"/>
          </p:nvPr>
        </p:nvSpPr>
        <p:spPr>
          <a:xfrm>
            <a:off x="457200" y="1142984"/>
            <a:ext cx="8229600" cy="4983179"/>
          </a:xfrm>
        </p:spPr>
        <p:txBody>
          <a:bodyPr>
            <a:normAutofit fontScale="92500" lnSpcReduction="20000"/>
          </a:bodyPr>
          <a:lstStyle/>
          <a:p>
            <a:pPr hangingPunct="0">
              <a:buNone/>
            </a:pPr>
            <a:r>
              <a:rPr lang="en-US" dirty="0"/>
              <a:t> </a:t>
            </a:r>
          </a:p>
          <a:p>
            <a:pPr hangingPunct="0"/>
            <a:r>
              <a:rPr lang="en-US" dirty="0"/>
              <a:t>Ontario’s system was developed by the British Government.  It was a system in which the land was divided into a grid.  Each piece of the grid was called a township and the pieces tended to be rectangular.  A base line was drawn along a natural border (usually water).  Concessions were then measured out and were divided by concession roads (generally east -west).  These were then crossed at right angles by side roads.  Each concession was then divided into lots that varied in size.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714348" y="714356"/>
            <a:ext cx="7429552" cy="5344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Quarter Sections</a:t>
            </a:r>
            <a:r>
              <a:rPr lang="en-US" dirty="0" smtClean="0"/>
              <a:t/>
            </a:r>
            <a:br>
              <a:rPr lang="en-US" dirty="0" smtClean="0"/>
            </a:br>
            <a:endParaRPr lang="en-US" dirty="0"/>
          </a:p>
        </p:txBody>
      </p:sp>
      <p:sp>
        <p:nvSpPr>
          <p:cNvPr id="3" name="Content Placeholder 2"/>
          <p:cNvSpPr>
            <a:spLocks noGrp="1"/>
          </p:cNvSpPr>
          <p:nvPr>
            <p:ph idx="1"/>
          </p:nvPr>
        </p:nvSpPr>
        <p:spPr>
          <a:xfrm>
            <a:off x="457200" y="1071546"/>
            <a:ext cx="8229600" cy="5054617"/>
          </a:xfrm>
        </p:spPr>
        <p:txBody>
          <a:bodyPr>
            <a:normAutofit fontScale="92500" lnSpcReduction="10000"/>
          </a:bodyPr>
          <a:lstStyle/>
          <a:p>
            <a:pPr hangingPunct="0">
              <a:buNone/>
            </a:pPr>
            <a:endParaRPr lang="en-US" dirty="0"/>
          </a:p>
          <a:p>
            <a:pPr hangingPunct="0"/>
            <a:r>
              <a:rPr lang="en-US" dirty="0"/>
              <a:t>Out west, they didn’t have as many natural borders to develop a baseline.  So they use a system similar to the Midwest USA where land was divided into parcels of 1 mile by 1 mile.  These were then divided in 4 to create 4 sections.  Hence the name quarter section to represent one of these.  Roads tend to run at 1mile mile intervals to allow access to each part of the quarter section.  Most of these are gravel roads</a:t>
            </a:r>
            <a:r>
              <a:rPr lang="en-US" dirty="0" smtClean="0"/>
              <a:t>. The lines run north-south and east-west.</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183</Words>
  <Application>Microsoft Office PowerPoint</Application>
  <PresentationFormat>On-screen Show (4:3)</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Settlement – Part 1</vt:lpstr>
      <vt:lpstr>Settlement Definitions</vt:lpstr>
      <vt:lpstr>What was the difference between how the First Nations and Europeans used the land? </vt:lpstr>
      <vt:lpstr>In the Beginning</vt:lpstr>
      <vt:lpstr>Long -Lot System (p. 121) </vt:lpstr>
      <vt:lpstr>Slide 6</vt:lpstr>
      <vt:lpstr>Ontario Township System (p. 122) </vt:lpstr>
      <vt:lpstr>Slide 8</vt:lpstr>
      <vt:lpstr>Quarter Sections </vt:lpstr>
      <vt:lpstr>Slide 10</vt:lpstr>
      <vt:lpstr>Slide 11</vt:lpstr>
    </vt:vector>
  </TitlesOfParts>
  <Company>Upper Canada District School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UCDSB</dc:creator>
  <cp:lastModifiedBy>UCDSB</cp:lastModifiedBy>
  <cp:revision>26</cp:revision>
  <dcterms:created xsi:type="dcterms:W3CDTF">2010-03-08T15:56:45Z</dcterms:created>
  <dcterms:modified xsi:type="dcterms:W3CDTF">2012-04-10T02:14:38Z</dcterms:modified>
</cp:coreProperties>
</file>