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B7D5-17DA-4014-8F6F-DE04EA4BD314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10F4-2F5D-4DC2-BB3B-ABF503A23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B7D5-17DA-4014-8F6F-DE04EA4BD314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10F4-2F5D-4DC2-BB3B-ABF503A23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B7D5-17DA-4014-8F6F-DE04EA4BD314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10F4-2F5D-4DC2-BB3B-ABF503A23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B7D5-17DA-4014-8F6F-DE04EA4BD314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10F4-2F5D-4DC2-BB3B-ABF503A23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B7D5-17DA-4014-8F6F-DE04EA4BD314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10F4-2F5D-4DC2-BB3B-ABF503A23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B7D5-17DA-4014-8F6F-DE04EA4BD314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10F4-2F5D-4DC2-BB3B-ABF503A23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B7D5-17DA-4014-8F6F-DE04EA4BD314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10F4-2F5D-4DC2-BB3B-ABF503A23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B7D5-17DA-4014-8F6F-DE04EA4BD314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10F4-2F5D-4DC2-BB3B-ABF503A23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B7D5-17DA-4014-8F6F-DE04EA4BD314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10F4-2F5D-4DC2-BB3B-ABF503A23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B7D5-17DA-4014-8F6F-DE04EA4BD314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10F4-2F5D-4DC2-BB3B-ABF503A23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B7D5-17DA-4014-8F6F-DE04EA4BD314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10F4-2F5D-4DC2-BB3B-ABF503A23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AB7D5-17DA-4014-8F6F-DE04EA4BD314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F10F4-2F5D-4DC2-BB3B-ABF503A23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//upload.wikimedia.org/wikipedia/commons/5/57/Hydroelectric_dam.sv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3"/>
            <a:ext cx="7772400" cy="936104"/>
          </a:xfrm>
        </p:spPr>
        <p:txBody>
          <a:bodyPr/>
          <a:lstStyle/>
          <a:p>
            <a:pPr algn="l"/>
            <a:r>
              <a:rPr lang="en-CA" b="1" u="sng" dirty="0" smtClean="0"/>
              <a:t>ENERGY</a:t>
            </a:r>
            <a:endParaRPr lang="en-US" b="1" u="sng" dirty="0"/>
          </a:p>
        </p:txBody>
      </p:sp>
      <p:pic>
        <p:nvPicPr>
          <p:cNvPr id="1026" name="Picture 2" descr="xx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132856"/>
            <a:ext cx="2847975" cy="3448051"/>
          </a:xfrm>
          <a:prstGeom prst="rect">
            <a:avLst/>
          </a:prstGeom>
          <a:noFill/>
        </p:spPr>
      </p:pic>
      <p:pic>
        <p:nvPicPr>
          <p:cNvPr id="1028" name="Picture 4" descr="automobil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60648"/>
            <a:ext cx="4392488" cy="2237449"/>
          </a:xfrm>
          <a:prstGeom prst="rect">
            <a:avLst/>
          </a:prstGeom>
          <a:noFill/>
        </p:spPr>
      </p:pic>
      <p:pic>
        <p:nvPicPr>
          <p:cNvPr id="1030" name="Picture 6" descr="powerlin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2780928"/>
            <a:ext cx="5454774" cy="3905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 smtClean="0"/>
              <a:t>Nuclear Power Plant</a:t>
            </a:r>
            <a:endParaRPr lang="en-US" b="1" u="sng" dirty="0"/>
          </a:p>
        </p:txBody>
      </p:sp>
      <p:pic>
        <p:nvPicPr>
          <p:cNvPr id="1026" name="Picture 2" descr="http://www.freeinfosociety.com/images/science/nuclearenergy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00808"/>
            <a:ext cx="8401091" cy="4104456"/>
          </a:xfrm>
          <a:prstGeom prst="rect">
            <a:avLst/>
          </a:prstGeom>
          <a:noFill/>
        </p:spPr>
      </p:pic>
      <p:pic>
        <p:nvPicPr>
          <p:cNvPr id="4" name="Picture 2" descr="http://www.freeinfosociety.com/images/science/nuclearenergy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5928" y="1853208"/>
            <a:ext cx="8401091" cy="4104456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3995936" y="3284984"/>
            <a:ext cx="2016224" cy="9144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Oval 5"/>
          <p:cNvSpPr/>
          <p:nvPr/>
        </p:nvSpPr>
        <p:spPr>
          <a:xfrm>
            <a:off x="5076056" y="3212976"/>
            <a:ext cx="2016224" cy="9144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CA" b="1" u="sng" dirty="0" smtClean="0"/>
              <a:t>Nuclear Power Plant p. 225</a:t>
            </a:r>
            <a:endParaRPr lang="en-US" b="1" u="sng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1520" y="1340768"/>
          <a:ext cx="8640960" cy="5150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The Benefits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The Problems</a:t>
                      </a:r>
                      <a:endParaRPr lang="en-US" sz="2800" dirty="0"/>
                    </a:p>
                  </a:txBody>
                  <a:tcPr/>
                </a:tc>
              </a:tr>
              <a:tr h="1065718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Canada has a huge</a:t>
                      </a:r>
                      <a:r>
                        <a:rPr lang="en-CA" sz="2400" baseline="0" dirty="0" smtClean="0"/>
                        <a:t> supply of uranium fuel from mines in the Canadian Shield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Disposal of nuclear waste</a:t>
                      </a:r>
                      <a:endParaRPr lang="en-US" sz="2400" dirty="0"/>
                    </a:p>
                  </a:txBody>
                  <a:tcPr/>
                </a:tc>
              </a:tr>
              <a:tr h="1065718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Very little uranium</a:t>
                      </a:r>
                      <a:r>
                        <a:rPr lang="en-CA" sz="2400" baseline="0" dirty="0" smtClean="0"/>
                        <a:t> is used in the reactor, so little storage is needed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If reactor fails, radioactivity can kill plant workers and members of the public</a:t>
                      </a:r>
                      <a:endParaRPr lang="en-US" sz="2400" dirty="0"/>
                    </a:p>
                  </a:txBody>
                  <a:tcPr/>
                </a:tc>
              </a:tr>
              <a:tr h="1065718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Nothing is burned, so there is no air pollution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Very expensive to build and maintain</a:t>
                      </a:r>
                      <a:endParaRPr lang="en-US" sz="2400" dirty="0"/>
                    </a:p>
                  </a:txBody>
                  <a:tcPr/>
                </a:tc>
              </a:tr>
              <a:tr h="1065718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Can be located closer to electricity users because it does</a:t>
                      </a:r>
                      <a:r>
                        <a:rPr lang="en-CA" sz="2400" baseline="0" dirty="0" smtClean="0"/>
                        <a:t> not require a river system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Process  is intense so reactors must be rebuilt after a fairly short time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climatelab.org/@api/deki/files/172/=coalar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84784"/>
            <a:ext cx="7920880" cy="49034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 smtClean="0"/>
              <a:t>Thermal Electric Power (Coal)</a:t>
            </a:r>
            <a:endParaRPr lang="en-US" b="1" u="sng" dirty="0"/>
          </a:p>
        </p:txBody>
      </p:sp>
      <p:sp>
        <p:nvSpPr>
          <p:cNvPr id="4" name="Oval 3"/>
          <p:cNvSpPr/>
          <p:nvPr/>
        </p:nvSpPr>
        <p:spPr>
          <a:xfrm>
            <a:off x="5364088" y="3284984"/>
            <a:ext cx="2016224" cy="9144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Oval 4"/>
          <p:cNvSpPr/>
          <p:nvPr/>
        </p:nvSpPr>
        <p:spPr>
          <a:xfrm>
            <a:off x="5940152" y="4365104"/>
            <a:ext cx="2016224" cy="9144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power-technology.com/projects/san_joaquin/images/combined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0"/>
            <a:ext cx="8280920" cy="5465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 smtClean="0"/>
              <a:t>Thermal Electric Power (Gas)</a:t>
            </a:r>
            <a:endParaRPr lang="en-US" b="1" u="sng" dirty="0"/>
          </a:p>
        </p:txBody>
      </p:sp>
      <p:sp>
        <p:nvSpPr>
          <p:cNvPr id="4" name="Oval 3"/>
          <p:cNvSpPr/>
          <p:nvPr/>
        </p:nvSpPr>
        <p:spPr>
          <a:xfrm>
            <a:off x="2123728" y="2276872"/>
            <a:ext cx="2016224" cy="9144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Oval 4"/>
          <p:cNvSpPr/>
          <p:nvPr/>
        </p:nvSpPr>
        <p:spPr>
          <a:xfrm>
            <a:off x="3635896" y="2348880"/>
            <a:ext cx="2016224" cy="9144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3203848" y="4437112"/>
            <a:ext cx="2016224" cy="9144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Oval 9"/>
          <p:cNvSpPr/>
          <p:nvPr/>
        </p:nvSpPr>
        <p:spPr>
          <a:xfrm>
            <a:off x="4644008" y="4437112"/>
            <a:ext cx="2016224" cy="9144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7" grpId="0" animBg="1"/>
      <p:bldP spid="7" grpId="1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CA" b="1" u="sng" dirty="0" smtClean="0"/>
              <a:t>Thermal Electric Power p. 227</a:t>
            </a:r>
            <a:endParaRPr lang="en-US" b="1" u="sng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1520" y="1340768"/>
          <a:ext cx="8640960" cy="4781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The Benefits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The Problems</a:t>
                      </a:r>
                      <a:endParaRPr lang="en-US" sz="2800" dirty="0"/>
                    </a:p>
                  </a:txBody>
                  <a:tcPr/>
                </a:tc>
              </a:tr>
              <a:tr h="106571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106571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106571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106571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 smtClean="0"/>
              <a:t>Flows of energy – Oil and Gas</a:t>
            </a:r>
            <a:endParaRPr lang="en-US" b="1" u="sng" dirty="0"/>
          </a:p>
        </p:txBody>
      </p:sp>
      <p:pic>
        <p:nvPicPr>
          <p:cNvPr id="1028" name="Picture 4" descr="http://atlas.nrcan.gc.ca/tmp/thematic_reference_layers1336397547875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12776"/>
            <a:ext cx="5688632" cy="50506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 smtClean="0"/>
              <a:t>Mega-Project – Oil Sands</a:t>
            </a:r>
            <a:endParaRPr lang="en-US" b="1" u="sng" dirty="0"/>
          </a:p>
        </p:txBody>
      </p:sp>
      <p:pic>
        <p:nvPicPr>
          <p:cNvPr id="28674" name="Picture 2" descr="http://upload.wikimedia.org/wikipedia/commons/thumb/7/7a/Athabasca_Oil_Sands_map.png/250px-Athabasca_Oil_Sands_ma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3205836" cy="4680520"/>
          </a:xfrm>
          <a:prstGeom prst="rect">
            <a:avLst/>
          </a:prstGeom>
          <a:noFill/>
        </p:spPr>
      </p:pic>
      <p:pic>
        <p:nvPicPr>
          <p:cNvPr id="28676" name="Picture 4" descr="http://www.canadiangeographic.ca/magazine/jun08/images/feature_tar_sand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2060848"/>
            <a:ext cx="4638675" cy="3219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http://thechronicleherald.ca/sites/default/files/imagecache/ch_article_main_image/articles/Muskrat_Falls_Post_Final2009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429000"/>
            <a:ext cx="5363746" cy="309634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 smtClean="0"/>
              <a:t>Mega-Project – Hydro</a:t>
            </a:r>
            <a:endParaRPr lang="en-US" b="1" u="sng" dirty="0"/>
          </a:p>
        </p:txBody>
      </p:sp>
      <p:pic>
        <p:nvPicPr>
          <p:cNvPr id="30722" name="Picture 2" descr="http://this.org/magazine/files/2011/09/11so-hydro-2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9" y="1412777"/>
            <a:ext cx="3935840" cy="3168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en-CA" sz="3600" b="1" dirty="0" smtClean="0"/>
              <a:t>Would you rather live close to a hydro or oil sands Meg-Project? Explain why?</a:t>
            </a:r>
            <a:endParaRPr lang="en-US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 smtClean="0"/>
              <a:t>Energy Survey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Complete the Energy Survey.</a:t>
            </a:r>
          </a:p>
          <a:p>
            <a:r>
              <a:rPr lang="en-CA" dirty="0" smtClean="0"/>
              <a:t>How did you score on the survey? _______</a:t>
            </a:r>
          </a:p>
          <a:p>
            <a:r>
              <a:rPr lang="en-CA" dirty="0" smtClean="0"/>
              <a:t>What is your energy use? ______</a:t>
            </a:r>
          </a:p>
          <a:p>
            <a:r>
              <a:rPr lang="en-CA" dirty="0" smtClean="0"/>
              <a:t>Is there anything that you can do to reduce your energy use?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CA" b="1" u="sng" dirty="0" smtClean="0"/>
              <a:t>Energy use in Canada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Canada ranks second in the world in energy use per person.</a:t>
            </a:r>
          </a:p>
          <a:p>
            <a:r>
              <a:rPr lang="en-CA" dirty="0" smtClean="0"/>
              <a:t>Why do you think we use so much energy?</a:t>
            </a:r>
          </a:p>
          <a:p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Long cold winters and Hot, </a:t>
            </a:r>
            <a:r>
              <a:rPr lang="en-CA" dirty="0"/>
              <a:t>h</a:t>
            </a:r>
            <a:r>
              <a:rPr lang="en-CA" dirty="0" smtClean="0"/>
              <a:t>umid summers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Size of the country (travel/transportation)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Our industries use large amounts of energy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High standard of living – own many things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Value comfort and convenience over conservation.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 smtClean="0"/>
              <a:t>Conventional Energy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Definition: </a:t>
            </a:r>
            <a:r>
              <a:rPr lang="en-CA" dirty="0" smtClean="0"/>
              <a:t>commonly used sources to generate heat, light or power. The sources can be renewable or non renewable.</a:t>
            </a:r>
            <a:endParaRPr lang="en-US" dirty="0"/>
          </a:p>
        </p:txBody>
      </p:sp>
      <p:pic>
        <p:nvPicPr>
          <p:cNvPr id="11266" name="Picture 2" descr="http://1.bp.blogspot.com/-AbHoiZWZptA/Tx6ZsmdsNuI/AAAAAAAAFDg/Ix7t1BThYS0/s1600/minihea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212976"/>
            <a:ext cx="2747798" cy="3429001"/>
          </a:xfrm>
          <a:prstGeom prst="rect">
            <a:avLst/>
          </a:prstGeom>
          <a:noFill/>
        </p:spPr>
      </p:pic>
      <p:pic>
        <p:nvPicPr>
          <p:cNvPr id="11268" name="Picture 4" descr="http://www.lightbulbhat.com/lights/light%20bulb%20picture%20for%20desktop%20wall%20pap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3140968"/>
            <a:ext cx="3456384" cy="3384376"/>
          </a:xfrm>
          <a:prstGeom prst="rect">
            <a:avLst/>
          </a:prstGeom>
          <a:noFill/>
        </p:spPr>
      </p:pic>
      <p:pic>
        <p:nvPicPr>
          <p:cNvPr id="11270" name="Picture 6" descr="http://www.tiburonenergy.com/wp-content/uploads/2011/03/Electrical-Outle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140968"/>
            <a:ext cx="2525530" cy="35048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u="sng" dirty="0" smtClean="0"/>
              <a:t>Conventional Energy: Renewable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Definition: </a:t>
            </a:r>
            <a:r>
              <a:rPr lang="en-CA" dirty="0" smtClean="0"/>
              <a:t>an energy supply that can reproduce itself fairly quickly.</a:t>
            </a:r>
          </a:p>
          <a:p>
            <a:endParaRPr lang="en-CA" dirty="0"/>
          </a:p>
          <a:p>
            <a:r>
              <a:rPr lang="en-CA" dirty="0" smtClean="0"/>
              <a:t>Wood</a:t>
            </a:r>
          </a:p>
          <a:p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 algn="r"/>
            <a:r>
              <a:rPr lang="en-CA" dirty="0" smtClean="0"/>
              <a:t>Water</a:t>
            </a:r>
          </a:p>
          <a:p>
            <a:endParaRPr lang="en-US" dirty="0"/>
          </a:p>
        </p:txBody>
      </p:sp>
      <p:pic>
        <p:nvPicPr>
          <p:cNvPr id="10242" name="Picture 2" descr="http://jacnjil.files.wordpress.com/2011/03/burning-firewo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852936"/>
            <a:ext cx="2420888" cy="2420888"/>
          </a:xfrm>
          <a:prstGeom prst="rect">
            <a:avLst/>
          </a:prstGeom>
          <a:noFill/>
        </p:spPr>
      </p:pic>
      <p:pic>
        <p:nvPicPr>
          <p:cNvPr id="10244" name="Picture 4" descr="http://www.myshrink.com/images/river-rock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437112"/>
            <a:ext cx="2306960" cy="20927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 smtClean="0"/>
              <a:t>Hydroelectric Power</a:t>
            </a:r>
            <a:endParaRPr lang="en-US" b="1" u="sng" dirty="0"/>
          </a:p>
        </p:txBody>
      </p:sp>
      <p:pic>
        <p:nvPicPr>
          <p:cNvPr id="4100" name="Picture 4" descr="File:Hydroelectric dam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340768"/>
            <a:ext cx="7560840" cy="5128223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4644008" y="4365104"/>
            <a:ext cx="2016224" cy="9144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3995936" y="3501008"/>
            <a:ext cx="2016224" cy="9144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CA" b="1" u="sng" dirty="0" smtClean="0"/>
              <a:t>Hydroelectric Power p. 225</a:t>
            </a:r>
            <a:endParaRPr lang="en-US" b="1" u="sng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1520" y="1340768"/>
          <a:ext cx="8640960" cy="5392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The Benefits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The Problems</a:t>
                      </a:r>
                      <a:endParaRPr lang="en-US" sz="2800" dirty="0"/>
                    </a:p>
                  </a:txBody>
                  <a:tcPr/>
                </a:tc>
              </a:tr>
              <a:tr h="1065718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Running water is renewable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Often built far from energy customers.</a:t>
                      </a:r>
                      <a:endParaRPr lang="en-US" sz="2400" dirty="0"/>
                    </a:p>
                  </a:txBody>
                  <a:tcPr/>
                </a:tc>
              </a:tr>
              <a:tr h="1065718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Operating costs are low because no fuel is needed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Because</a:t>
                      </a:r>
                      <a:r>
                        <a:rPr lang="en-CA" sz="2400" baseline="0" dirty="0" smtClean="0"/>
                        <a:t> of friction along power lines, the longer the energy travels the lower the voltage</a:t>
                      </a:r>
                      <a:endParaRPr lang="en-US" sz="2400" dirty="0"/>
                    </a:p>
                  </a:txBody>
                  <a:tcPr/>
                </a:tc>
              </a:tr>
              <a:tr h="1065718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No burning fuel means no</a:t>
                      </a:r>
                      <a:r>
                        <a:rPr lang="en-CA" sz="2400" baseline="0" dirty="0" smtClean="0"/>
                        <a:t> air pollution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Very expensive to build and repair</a:t>
                      </a:r>
                      <a:endParaRPr lang="en-US" sz="2400" dirty="0"/>
                    </a:p>
                  </a:txBody>
                  <a:tcPr/>
                </a:tc>
              </a:tr>
              <a:tr h="1065718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Reservoir</a:t>
                      </a:r>
                      <a:r>
                        <a:rPr lang="en-CA" sz="2400" baseline="0" dirty="0" smtClean="0"/>
                        <a:t> provides and agricultural water supply and a site for swimming, boating and fishing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Flooding the reservoir</a:t>
                      </a:r>
                      <a:r>
                        <a:rPr lang="en-CA" sz="2400" baseline="0" dirty="0" smtClean="0"/>
                        <a:t> has many negative effects on human communities and animal habitats.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CA" b="1" u="sng" dirty="0" smtClean="0"/>
              <a:t>Hydroelectric Power</a:t>
            </a:r>
            <a:endParaRPr lang="en-US" b="1" u="sng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3528" y="2132857"/>
          <a:ext cx="8352928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648"/>
                <a:gridCol w="2520280"/>
              </a:tblGrid>
              <a:tr h="327155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Positive</a:t>
                      </a:r>
                      <a:r>
                        <a:rPr lang="en-CA" sz="1200" baseline="0" dirty="0" smtClean="0"/>
                        <a:t> or Negative Effect</a:t>
                      </a:r>
                      <a:endParaRPr lang="en-US" sz="1200" dirty="0"/>
                    </a:p>
                  </a:txBody>
                  <a:tcPr/>
                </a:tc>
              </a:tr>
              <a:tr h="672872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Animal habitats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756655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Aboriginal hunters and fishers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672872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Recreational boaters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981467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Farmers on dry land above the river valley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981467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Nearby villages and highways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1268760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Would flooding to create a </a:t>
            </a:r>
            <a:r>
              <a:rPr lang="en-CA" sz="2400" dirty="0" err="1" smtClean="0"/>
              <a:t>resevoir</a:t>
            </a:r>
            <a:r>
              <a:rPr lang="en-CA" sz="2400" dirty="0" smtClean="0"/>
              <a:t> have a good or bad effect on each of the following?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u="sng" dirty="0" smtClean="0"/>
              <a:t>Conventional Energy: Non Renewable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Definition: </a:t>
            </a:r>
            <a:r>
              <a:rPr lang="en-CA" dirty="0" smtClean="0"/>
              <a:t>an energy supply that cannot reproduce itself.</a:t>
            </a:r>
            <a:endParaRPr lang="en-CA" dirty="0"/>
          </a:p>
          <a:p>
            <a:r>
              <a:rPr lang="en-CA" dirty="0" smtClean="0"/>
              <a:t>Uranium				Fossil fuels</a:t>
            </a:r>
          </a:p>
          <a:p>
            <a:endParaRPr lang="en-US" dirty="0"/>
          </a:p>
        </p:txBody>
      </p:sp>
      <p:pic>
        <p:nvPicPr>
          <p:cNvPr id="6148" name="Picture 4" descr="http://tiki.oneworld.net/energy/fossil_fuel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212976"/>
            <a:ext cx="3724275" cy="3448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446</Words>
  <Application>Microsoft Office PowerPoint</Application>
  <PresentationFormat>On-screen Show (4:3)</PresentationFormat>
  <Paragraphs>68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ENERGY</vt:lpstr>
      <vt:lpstr>Energy Survey</vt:lpstr>
      <vt:lpstr>Energy use in Canada</vt:lpstr>
      <vt:lpstr>Conventional Energy</vt:lpstr>
      <vt:lpstr>Conventional Energy: Renewable</vt:lpstr>
      <vt:lpstr>Hydroelectric Power</vt:lpstr>
      <vt:lpstr>Hydroelectric Power p. 225</vt:lpstr>
      <vt:lpstr>Hydroelectric Power</vt:lpstr>
      <vt:lpstr>Conventional Energy: Non Renewable</vt:lpstr>
      <vt:lpstr>Nuclear Power Plant</vt:lpstr>
      <vt:lpstr>Nuclear Power Plant p. 225</vt:lpstr>
      <vt:lpstr>Thermal Electric Power (Coal)</vt:lpstr>
      <vt:lpstr>Thermal Electric Power (Gas)</vt:lpstr>
      <vt:lpstr>Thermal Electric Power p. 227</vt:lpstr>
      <vt:lpstr>Flows of energy – Oil and Gas</vt:lpstr>
      <vt:lpstr>Mega-Project – Oil Sands</vt:lpstr>
      <vt:lpstr>Mega-Project – Hydro</vt:lpstr>
      <vt:lpstr>Would you rather live close to a hydro or oil sands Meg-Project? Explain why?</vt:lpstr>
    </vt:vector>
  </TitlesOfParts>
  <Company>Upper Canada District School Board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</dc:title>
  <dc:creator>UCDSB</dc:creator>
  <cp:lastModifiedBy>UCDSB</cp:lastModifiedBy>
  <cp:revision>18</cp:revision>
  <dcterms:created xsi:type="dcterms:W3CDTF">2012-05-04T13:21:21Z</dcterms:created>
  <dcterms:modified xsi:type="dcterms:W3CDTF">2012-05-07T16:13:29Z</dcterms:modified>
</cp:coreProperties>
</file>